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2" r:id="rId3"/>
    <p:sldId id="283" r:id="rId4"/>
    <p:sldId id="263" r:id="rId5"/>
    <p:sldId id="262" r:id="rId6"/>
    <p:sldId id="261" r:id="rId7"/>
    <p:sldId id="284" r:id="rId8"/>
    <p:sldId id="260" r:id="rId9"/>
    <p:sldId id="259" r:id="rId10"/>
    <p:sldId id="257" r:id="rId11"/>
    <p:sldId id="265" r:id="rId12"/>
    <p:sldId id="266" r:id="rId13"/>
    <p:sldId id="267" r:id="rId14"/>
    <p:sldId id="268" r:id="rId15"/>
    <p:sldId id="272" r:id="rId16"/>
    <p:sldId id="269" r:id="rId17"/>
    <p:sldId id="274" r:id="rId18"/>
    <p:sldId id="275" r:id="rId19"/>
    <p:sldId id="276" r:id="rId20"/>
    <p:sldId id="281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A6271-B881-4E94-BA72-4D595989B8B4}" type="datetimeFigureOut">
              <a:rPr lang="en-US" smtClean="0"/>
              <a:pPr/>
              <a:t>20-Sep-20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C2B8-C032-4456-A24E-2A6957410C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2F1607-F8EC-442F-98E3-10EE71E0CD42}" type="slidenum">
              <a:rPr lang="en-US"/>
              <a:pPr/>
              <a:t>2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9C3049-FF84-4E0E-B0F6-2EFB6E30E245}" type="slidenum">
              <a:rPr lang="en-US"/>
              <a:pPr/>
              <a:t>3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2C26-5648-4B4E-8A75-19784A5F1944}" type="datetimeFigureOut">
              <a:rPr lang="en-US" smtClean="0"/>
              <a:pPr/>
              <a:t>20-Sep-20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9F0-F396-4CA2-89D1-CB6F55550389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2C26-5648-4B4E-8A75-19784A5F1944}" type="datetimeFigureOut">
              <a:rPr lang="en-US" smtClean="0"/>
              <a:pPr/>
              <a:t>20-Sep-20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9F0-F396-4CA2-89D1-CB6F55550389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2C26-5648-4B4E-8A75-19784A5F1944}" type="datetimeFigureOut">
              <a:rPr lang="en-US" smtClean="0"/>
              <a:pPr/>
              <a:t>20-Sep-20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9F0-F396-4CA2-89D1-CB6F55550389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2C26-5648-4B4E-8A75-19784A5F1944}" type="datetimeFigureOut">
              <a:rPr lang="en-US" smtClean="0"/>
              <a:pPr/>
              <a:t>20-Sep-20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9F0-F396-4CA2-89D1-CB6F55550389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2C26-5648-4B4E-8A75-19784A5F1944}" type="datetimeFigureOut">
              <a:rPr lang="en-US" smtClean="0"/>
              <a:pPr/>
              <a:t>20-Sep-20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9F0-F396-4CA2-89D1-CB6F55550389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2C26-5648-4B4E-8A75-19784A5F1944}" type="datetimeFigureOut">
              <a:rPr lang="en-US" smtClean="0"/>
              <a:pPr/>
              <a:t>20-Sep-20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9F0-F396-4CA2-89D1-CB6F55550389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2C26-5648-4B4E-8A75-19784A5F1944}" type="datetimeFigureOut">
              <a:rPr lang="en-US" smtClean="0"/>
              <a:pPr/>
              <a:t>20-Sep-20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9F0-F396-4CA2-89D1-CB6F55550389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2C26-5648-4B4E-8A75-19784A5F1944}" type="datetimeFigureOut">
              <a:rPr lang="en-US" smtClean="0"/>
              <a:pPr/>
              <a:t>20-Sep-20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9F0-F396-4CA2-89D1-CB6F55550389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2C26-5648-4B4E-8A75-19784A5F1944}" type="datetimeFigureOut">
              <a:rPr lang="en-US" smtClean="0"/>
              <a:pPr/>
              <a:t>20-Sep-20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9F0-F396-4CA2-89D1-CB6F55550389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2C26-5648-4B4E-8A75-19784A5F1944}" type="datetimeFigureOut">
              <a:rPr lang="en-US" smtClean="0"/>
              <a:pPr/>
              <a:t>20-Sep-20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9F0-F396-4CA2-89D1-CB6F55550389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2C26-5648-4B4E-8A75-19784A5F1944}" type="datetimeFigureOut">
              <a:rPr lang="en-US" smtClean="0"/>
              <a:pPr/>
              <a:t>20-Sep-20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B9F0-F396-4CA2-89D1-CB6F55550389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22C26-5648-4B4E-8A75-19784A5F1944}" type="datetimeFigureOut">
              <a:rPr lang="en-US" smtClean="0"/>
              <a:pPr/>
              <a:t>20-Sep-20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6B9F0-F396-4CA2-89D1-CB6F55550389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0.wav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3.wav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</p:spPr>
        <p:txBody>
          <a:bodyPr/>
          <a:lstStyle/>
          <a:p>
            <a:r>
              <a:rPr lang="en-US" b="1" dirty="0"/>
              <a:t>ЗДРАВСТВЕНИ ПРОЈЕКАТ</a:t>
            </a:r>
            <a:endParaRPr lang="sr-Cyrl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86400"/>
            <a:ext cx="6400800" cy="1752600"/>
          </a:xfrm>
        </p:spPr>
        <p:txBody>
          <a:bodyPr/>
          <a:lstStyle/>
          <a:p>
            <a:endParaRPr lang="sr-Cyrl-RS" dirty="0"/>
          </a:p>
        </p:txBody>
      </p:sp>
      <p:pic>
        <p:nvPicPr>
          <p:cNvPr id="6" name="~PP342.WAV">
            <a:hlinkClick r:id="" action="ppaction://media"/>
          </p:cNvPr>
          <p:cNvPicPr>
            <a:picLocks noRot="1" noChangeAspect="1"/>
          </p:cNvPicPr>
          <p:nvPr>
            <a:wavAudioFile r:embed="rId1" name="~PP342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4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Прва</a:t>
            </a:r>
            <a:r>
              <a:rPr lang="en-US" dirty="0" smtClean="0"/>
              <a:t> </a:t>
            </a:r>
            <a:r>
              <a:rPr lang="en-US" dirty="0" err="1"/>
              <a:t>фаза</a:t>
            </a:r>
            <a:r>
              <a:rPr lang="en-US" dirty="0"/>
              <a:t> </a:t>
            </a:r>
            <a:r>
              <a:rPr lang="en-US" dirty="0" err="1" smtClean="0"/>
              <a:t>менаџмент</a:t>
            </a:r>
            <a:r>
              <a:rPr lang="sr-Cyrl-RS" dirty="0" smtClean="0"/>
              <a:t> </a:t>
            </a:r>
            <a:r>
              <a:rPr lang="en-US" dirty="0" err="1" smtClean="0"/>
              <a:t>пројекта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sr-Cyrl-RS" b="1" i="1" dirty="0" smtClean="0"/>
              <a:t>Дефиниција пројекта</a:t>
            </a:r>
            <a:r>
              <a:rPr lang="en-US" b="1" dirty="0" smtClean="0"/>
              <a:t> </a:t>
            </a:r>
            <a:r>
              <a:rPr lang="sr-Cyrl-RS" dirty="0" smtClean="0"/>
              <a:t> </a:t>
            </a:r>
            <a:r>
              <a:rPr lang="en-US" dirty="0" err="1" smtClean="0"/>
              <a:t>укључује</a:t>
            </a:r>
            <a:r>
              <a:rPr lang="en-US" dirty="0" smtClean="0"/>
              <a:t>: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4525963"/>
          </a:xfrm>
        </p:spPr>
        <p:txBody>
          <a:bodyPr/>
          <a:lstStyle/>
          <a:p>
            <a:r>
              <a:rPr lang="sr-Cyrl-RS" dirty="0"/>
              <a:t>Н</a:t>
            </a:r>
            <a:r>
              <a:rPr lang="en-US" dirty="0" err="1" smtClean="0"/>
              <a:t>амеру</a:t>
            </a:r>
            <a:r>
              <a:rPr lang="en-US" dirty="0" smtClean="0"/>
              <a:t> </a:t>
            </a:r>
            <a:r>
              <a:rPr lang="en-US" dirty="0" err="1" smtClean="0"/>
              <a:t>пројекта</a:t>
            </a:r>
            <a:endParaRPr lang="sr-Cyrl-RS" dirty="0" smtClean="0"/>
          </a:p>
          <a:p>
            <a:r>
              <a:rPr lang="sr-Cyrl-RS" dirty="0"/>
              <a:t>К</a:t>
            </a:r>
            <a:r>
              <a:rPr lang="en-US" dirty="0" err="1" smtClean="0"/>
              <a:t>рајње</a:t>
            </a:r>
            <a:r>
              <a:rPr lang="en-US" dirty="0" smtClean="0"/>
              <a:t> </a:t>
            </a:r>
            <a:r>
              <a:rPr lang="en-US" dirty="0" err="1" smtClean="0"/>
              <a:t>резултате</a:t>
            </a:r>
            <a:endParaRPr lang="sr-Cyrl-RS" dirty="0" smtClean="0"/>
          </a:p>
          <a:p>
            <a:r>
              <a:rPr lang="sr-Cyrl-RS" dirty="0"/>
              <a:t>А</a:t>
            </a:r>
            <a:r>
              <a:rPr lang="en-US" dirty="0" err="1" smtClean="0"/>
              <a:t>нализу</a:t>
            </a:r>
            <a:r>
              <a:rPr lang="en-US" dirty="0" smtClean="0"/>
              <a:t> </a:t>
            </a:r>
            <a:r>
              <a:rPr lang="en-US" dirty="0" err="1" smtClean="0"/>
              <a:t>власника</a:t>
            </a:r>
            <a:r>
              <a:rPr lang="sr-Cyrl-RS" dirty="0" smtClean="0"/>
              <a:t> холдера</a:t>
            </a:r>
          </a:p>
          <a:p>
            <a:r>
              <a:rPr lang="sr-Cyrl-RS" dirty="0"/>
              <a:t>П</a:t>
            </a:r>
            <a:r>
              <a:rPr lang="en-US" dirty="0" err="1" smtClean="0"/>
              <a:t>отребне</a:t>
            </a:r>
            <a:r>
              <a:rPr lang="en-US" dirty="0" smtClean="0"/>
              <a:t> </a:t>
            </a:r>
            <a:r>
              <a:rPr lang="en-US" dirty="0" err="1" smtClean="0"/>
              <a:t>ресурсе</a:t>
            </a:r>
            <a:endParaRPr lang="sr-Cyrl-RS" dirty="0" smtClean="0"/>
          </a:p>
          <a:p>
            <a:r>
              <a:rPr lang="sr-Cyrl-RS" dirty="0"/>
              <a:t>С</a:t>
            </a:r>
            <a:r>
              <a:rPr lang="en-US" dirty="0" err="1" smtClean="0"/>
              <a:t>тандарде</a:t>
            </a:r>
            <a:endParaRPr lang="sr-Cyrl-RS" dirty="0"/>
          </a:p>
        </p:txBody>
      </p:sp>
      <p:pic>
        <p:nvPicPr>
          <p:cNvPr id="8" name="~PP3483.WAV">
            <a:hlinkClick r:id="" action="ppaction://media"/>
          </p:cNvPr>
          <p:cNvPicPr>
            <a:picLocks noRot="1" noChangeAspect="1"/>
          </p:cNvPicPr>
          <p:nvPr>
            <a:wavAudioFile r:embed="rId1" name="~PP3483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47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Друга</a:t>
            </a:r>
            <a:r>
              <a:rPr lang="en-US" dirty="0" smtClean="0"/>
              <a:t> </a:t>
            </a:r>
            <a:r>
              <a:rPr lang="en-US" dirty="0" err="1"/>
              <a:t>фаза</a:t>
            </a:r>
            <a:r>
              <a:rPr lang="en-US" dirty="0"/>
              <a:t> </a:t>
            </a:r>
            <a:r>
              <a:rPr lang="en-US" dirty="0" err="1" smtClean="0"/>
              <a:t>менаџмент</a:t>
            </a:r>
            <a:r>
              <a:rPr lang="sr-Cyrl-RS" dirty="0" smtClean="0"/>
              <a:t> </a:t>
            </a:r>
            <a:r>
              <a:rPr lang="en-US" dirty="0" err="1" smtClean="0"/>
              <a:t>пројекта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sr-Cyrl-RS" b="1" i="1" dirty="0" smtClean="0"/>
              <a:t>Планирање, израда плана </a:t>
            </a:r>
            <a:r>
              <a:rPr lang="en-US" b="1" i="1" dirty="0" err="1" smtClean="0"/>
              <a:t>пројекта</a:t>
            </a:r>
            <a:r>
              <a:rPr lang="en-US" b="1" i="1" dirty="0" smtClean="0"/>
              <a:t> </a:t>
            </a:r>
            <a:r>
              <a:rPr lang="en-US" dirty="0" err="1" smtClean="0"/>
              <a:t>укључује</a:t>
            </a:r>
            <a:r>
              <a:rPr lang="en-US" dirty="0" smtClean="0"/>
              <a:t>: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3203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sr-Cyrl-RS" smtClean="0"/>
              <a:t>Ц</a:t>
            </a:r>
            <a:r>
              <a:rPr lang="en-US" smtClean="0"/>
              <a:t>иљеве</a:t>
            </a:r>
            <a:r>
              <a:rPr lang="sr-Cyrl-RS" smtClean="0"/>
              <a:t> </a:t>
            </a:r>
          </a:p>
          <a:p>
            <a:r>
              <a:rPr lang="sr-Cyrl-RS" smtClean="0"/>
              <a:t>Продукте</a:t>
            </a:r>
          </a:p>
          <a:p>
            <a:r>
              <a:rPr lang="sr-Cyrl-RS"/>
              <a:t>А</a:t>
            </a:r>
            <a:r>
              <a:rPr lang="en-US" smtClean="0"/>
              <a:t>ктивности</a:t>
            </a:r>
            <a:endParaRPr lang="sr-Cyrl-RS" smtClean="0"/>
          </a:p>
          <a:p>
            <a:r>
              <a:rPr lang="sr-Cyrl-RS"/>
              <a:t>З</a:t>
            </a:r>
            <a:r>
              <a:rPr lang="en-US" smtClean="0"/>
              <a:t>адатке</a:t>
            </a:r>
            <a:endParaRPr lang="sr-Cyrl-RS" smtClean="0"/>
          </a:p>
          <a:p>
            <a:r>
              <a:rPr lang="sr-Cyrl-RS"/>
              <a:t>И</a:t>
            </a:r>
            <a:r>
              <a:rPr lang="en-US" smtClean="0"/>
              <a:t>зраду </a:t>
            </a:r>
            <a:r>
              <a:rPr lang="en-US" i="1"/>
              <a:t>Gantt chart</a:t>
            </a:r>
            <a:r>
              <a:rPr lang="en-US"/>
              <a:t> тачака и време </a:t>
            </a:r>
            <a:r>
              <a:rPr lang="en-US" smtClean="0"/>
              <a:t>остар</a:t>
            </a:r>
            <a:r>
              <a:rPr lang="sr-Cyrl-RS" smtClean="0"/>
              <a:t>ења</a:t>
            </a:r>
          </a:p>
          <a:p>
            <a:r>
              <a:rPr lang="sr-Cyrl-RS"/>
              <a:t>М</a:t>
            </a:r>
            <a:r>
              <a:rPr lang="en-US" smtClean="0"/>
              <a:t>атрикс одговорности</a:t>
            </a:r>
            <a:endParaRPr lang="sr-Cyrl-RS" smtClean="0"/>
          </a:p>
          <a:p>
            <a:r>
              <a:rPr lang="sr-Cyrl-RS"/>
              <a:t>П</a:t>
            </a:r>
            <a:r>
              <a:rPr lang="en-US" smtClean="0"/>
              <a:t>лан трошкова</a:t>
            </a:r>
            <a:endParaRPr lang="sr-Cyrl-RS" smtClean="0"/>
          </a:p>
          <a:p>
            <a:r>
              <a:rPr lang="sr-Cyrl-RS"/>
              <a:t>П</a:t>
            </a:r>
            <a:r>
              <a:rPr lang="en-US" smtClean="0"/>
              <a:t>римену опреме/оруђа</a:t>
            </a:r>
            <a:endParaRPr lang="sr-Cyrl-RS" smtClean="0"/>
          </a:p>
          <a:p>
            <a:r>
              <a:rPr lang="sr-Cyrl-RS"/>
              <a:t>П</a:t>
            </a:r>
            <a:r>
              <a:rPr lang="en-US" smtClean="0"/>
              <a:t>роцедуре </a:t>
            </a:r>
            <a:r>
              <a:rPr lang="en-US"/>
              <a:t>извештавања</a:t>
            </a:r>
          </a:p>
          <a:p>
            <a:endParaRPr lang="sr-Cyrl-RS"/>
          </a:p>
        </p:txBody>
      </p:sp>
      <p:pic>
        <p:nvPicPr>
          <p:cNvPr id="4" name="~PP1668.WAV">
            <a:hlinkClick r:id="" action="ppaction://media"/>
          </p:cNvPr>
          <p:cNvPicPr>
            <a:picLocks noRot="1" noChangeAspect="1"/>
          </p:cNvPicPr>
          <p:nvPr>
            <a:wavAudioFile r:embed="rId1" name="~PP1668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07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Тр</a:t>
            </a:r>
            <a:r>
              <a:rPr lang="sr-Cyrl-RS" dirty="0"/>
              <a:t>е</a:t>
            </a:r>
            <a:r>
              <a:rPr lang="en-US" dirty="0" err="1"/>
              <a:t>ћа</a:t>
            </a:r>
            <a:r>
              <a:rPr lang="en-US" dirty="0"/>
              <a:t> </a:t>
            </a:r>
            <a:r>
              <a:rPr lang="en-US" dirty="0" err="1"/>
              <a:t>фаза</a:t>
            </a:r>
            <a:r>
              <a:rPr lang="en-US" dirty="0"/>
              <a:t> </a:t>
            </a:r>
            <a:r>
              <a:rPr lang="en-US" dirty="0" err="1" smtClean="0"/>
              <a:t>менаџмент</a:t>
            </a:r>
            <a:r>
              <a:rPr lang="sr-Cyrl-RS" dirty="0" smtClean="0"/>
              <a:t> </a:t>
            </a:r>
            <a:r>
              <a:rPr lang="en-US" dirty="0" err="1" smtClean="0"/>
              <a:t>пројекта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en-US" b="1" i="1" dirty="0" err="1" smtClean="0"/>
              <a:t>Примена</a:t>
            </a:r>
            <a:r>
              <a:rPr lang="en-US" b="1" i="1" dirty="0" smtClean="0"/>
              <a:t>/</a:t>
            </a:r>
            <a:r>
              <a:rPr lang="sr-Cyrl-RS" b="1" i="1" dirty="0" smtClean="0"/>
              <a:t>И</a:t>
            </a:r>
            <a:r>
              <a:rPr lang="en-US" b="1" i="1" dirty="0" err="1" smtClean="0"/>
              <a:t>мплементација</a:t>
            </a:r>
            <a:r>
              <a:rPr lang="en-US" b="1" dirty="0" smtClean="0"/>
              <a:t> </a:t>
            </a:r>
            <a:r>
              <a:rPr lang="en-US" dirty="0" err="1" smtClean="0"/>
              <a:t>укључује</a:t>
            </a:r>
            <a:r>
              <a:rPr lang="en-US" dirty="0" smtClean="0"/>
              <a:t>: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525963"/>
          </a:xfrm>
        </p:spPr>
        <p:txBody>
          <a:bodyPr/>
          <a:lstStyle/>
          <a:p>
            <a:r>
              <a:rPr lang="sr-Cyrl-RS" smtClean="0"/>
              <a:t>П</a:t>
            </a:r>
            <a:r>
              <a:rPr lang="en-US" smtClean="0"/>
              <a:t>раћење плана</a:t>
            </a:r>
            <a:endParaRPr lang="sr-Cyrl-RS" smtClean="0"/>
          </a:p>
          <a:p>
            <a:r>
              <a:rPr lang="sr-Cyrl-RS" smtClean="0"/>
              <a:t>К</a:t>
            </a:r>
            <a:r>
              <a:rPr lang="en-US" smtClean="0"/>
              <a:t>орекције</a:t>
            </a:r>
            <a:r>
              <a:rPr lang="sr-Cyrl-RS" smtClean="0"/>
              <a:t> (уколико су потребне)</a:t>
            </a:r>
          </a:p>
          <a:p>
            <a:r>
              <a:rPr lang="sr-Cyrl-RS" smtClean="0"/>
              <a:t>М</a:t>
            </a:r>
            <a:r>
              <a:rPr lang="en-US" smtClean="0"/>
              <a:t>о</a:t>
            </a:r>
            <a:r>
              <a:rPr lang="sr-Cyrl-RS" smtClean="0"/>
              <a:t>н</a:t>
            </a:r>
            <a:r>
              <a:rPr lang="en-US" smtClean="0"/>
              <a:t>иторинг</a:t>
            </a:r>
            <a:endParaRPr lang="sr-Cyrl-RS" smtClean="0"/>
          </a:p>
          <a:p>
            <a:r>
              <a:rPr lang="sr-Cyrl-RS" smtClean="0"/>
              <a:t>К</a:t>
            </a:r>
            <a:r>
              <a:rPr lang="en-US" smtClean="0"/>
              <a:t>онтрол</a:t>
            </a:r>
            <a:r>
              <a:rPr lang="sr-Cyrl-RS" smtClean="0"/>
              <a:t>у</a:t>
            </a:r>
          </a:p>
          <a:p>
            <a:r>
              <a:rPr lang="sr-Cyrl-RS"/>
              <a:t>О</a:t>
            </a:r>
            <a:r>
              <a:rPr lang="en-US" smtClean="0"/>
              <a:t>државање документације</a:t>
            </a:r>
            <a:endParaRPr lang="sr-Cyrl-RS" smtClean="0"/>
          </a:p>
          <a:p>
            <a:r>
              <a:rPr lang="sr-Cyrl-RS"/>
              <a:t>П</a:t>
            </a:r>
            <a:r>
              <a:rPr lang="en-US" smtClean="0"/>
              <a:t>роцедуре </a:t>
            </a:r>
            <a:r>
              <a:rPr lang="en-US"/>
              <a:t>извештавања</a:t>
            </a:r>
            <a:endParaRPr lang="sr-Cyrl-RS"/>
          </a:p>
        </p:txBody>
      </p:sp>
      <p:pic>
        <p:nvPicPr>
          <p:cNvPr id="4" name="~PP1858.WAV">
            <a:hlinkClick r:id="" action="ppaction://media"/>
          </p:cNvPr>
          <p:cNvPicPr>
            <a:picLocks noRot="1" noChangeAspect="1"/>
          </p:cNvPicPr>
          <p:nvPr>
            <a:wavAudioFile r:embed="rId1" name="~PP1858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45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Четврта</a:t>
            </a:r>
            <a:r>
              <a:rPr lang="en-US" dirty="0"/>
              <a:t> </a:t>
            </a:r>
            <a:r>
              <a:rPr lang="en-US" dirty="0" err="1"/>
              <a:t>фаза</a:t>
            </a:r>
            <a:r>
              <a:rPr lang="en-US" dirty="0"/>
              <a:t> </a:t>
            </a:r>
            <a:r>
              <a:rPr lang="en-US" dirty="0" err="1" smtClean="0"/>
              <a:t>менаџмент</a:t>
            </a:r>
            <a:r>
              <a:rPr lang="en-US" dirty="0" smtClean="0"/>
              <a:t> </a:t>
            </a:r>
            <a:r>
              <a:rPr lang="en-US" dirty="0" err="1" smtClean="0"/>
              <a:t>пројекта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en-US" b="1" i="1" dirty="0" err="1" smtClean="0"/>
              <a:t>Завршетак</a:t>
            </a:r>
            <a:r>
              <a:rPr lang="sr-Cyrl-RS" b="1" i="1" dirty="0" smtClean="0"/>
              <a:t>/Е</a:t>
            </a:r>
            <a:r>
              <a:rPr lang="en-US" b="1" i="1" dirty="0" err="1" smtClean="0"/>
              <a:t>валуација</a:t>
            </a:r>
            <a:r>
              <a:rPr lang="en-US" b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укључује</a:t>
            </a:r>
            <a:r>
              <a:rPr lang="en-US" dirty="0" smtClean="0"/>
              <a:t>: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686800" cy="4525963"/>
          </a:xfrm>
        </p:spPr>
        <p:txBody>
          <a:bodyPr>
            <a:normAutofit fontScale="92500" lnSpcReduction="10000"/>
          </a:bodyPr>
          <a:lstStyle/>
          <a:p>
            <a:r>
              <a:rPr lang="sr-Cyrl-RS" smtClean="0"/>
              <a:t>С</a:t>
            </a:r>
            <a:r>
              <a:rPr lang="en-US" smtClean="0"/>
              <a:t>премност </a:t>
            </a:r>
            <a:r>
              <a:rPr lang="en-US"/>
              <a:t>за </a:t>
            </a:r>
            <a:r>
              <a:rPr lang="en-US" smtClean="0"/>
              <a:t>евалуацију</a:t>
            </a:r>
            <a:endParaRPr lang="sr-Cyrl-RS" smtClean="0"/>
          </a:p>
          <a:p>
            <a:r>
              <a:rPr lang="sr-Cyrl-RS"/>
              <a:t>О</a:t>
            </a:r>
            <a:r>
              <a:rPr lang="en-US" smtClean="0"/>
              <a:t>пис пројекта (</a:t>
            </a:r>
            <a:r>
              <a:rPr lang="sr-Cyrl-RS" smtClean="0"/>
              <a:t>да ли се може еволуирати)</a:t>
            </a:r>
          </a:p>
          <a:p>
            <a:r>
              <a:rPr lang="sr-Cyrl-RS"/>
              <a:t>Е</a:t>
            </a:r>
            <a:r>
              <a:rPr lang="en-US" smtClean="0"/>
              <a:t>валуацију имплементације</a:t>
            </a:r>
            <a:r>
              <a:rPr lang="sr-Cyrl-RS" smtClean="0"/>
              <a:t> (</a:t>
            </a:r>
            <a:r>
              <a:rPr lang="en-US" i="1" smtClean="0"/>
              <a:t>Projekt input</a:t>
            </a:r>
            <a:r>
              <a:rPr lang="en-US" smtClean="0"/>
              <a:t>)</a:t>
            </a:r>
            <a:endParaRPr lang="sr-Cyrl-RS" smtClean="0"/>
          </a:p>
          <a:p>
            <a:r>
              <a:rPr lang="sr-Cyrl-RS"/>
              <a:t>Е</a:t>
            </a:r>
            <a:r>
              <a:rPr lang="en-US" smtClean="0"/>
              <a:t>валуацију услуга/активности (</a:t>
            </a:r>
            <a:r>
              <a:rPr lang="en-US" i="1" smtClean="0"/>
              <a:t>Projekt output</a:t>
            </a:r>
            <a:r>
              <a:rPr lang="en-US" smtClean="0"/>
              <a:t>)</a:t>
            </a:r>
            <a:endParaRPr lang="sr-Cyrl-RS" smtClean="0"/>
          </a:p>
          <a:p>
            <a:r>
              <a:rPr lang="sr-Cyrl-RS" smtClean="0"/>
              <a:t>Е</a:t>
            </a:r>
            <a:r>
              <a:rPr lang="en-US" smtClean="0"/>
              <a:t>валуацију</a:t>
            </a:r>
            <a:endParaRPr lang="sr-Cyrl-RS" smtClean="0"/>
          </a:p>
          <a:p>
            <a:r>
              <a:rPr lang="sr-Cyrl-RS"/>
              <a:t>А</a:t>
            </a:r>
            <a:r>
              <a:rPr lang="en-US" smtClean="0"/>
              <a:t>нализу стратегије</a:t>
            </a:r>
          </a:p>
          <a:p>
            <a:pPr>
              <a:buNone/>
            </a:pPr>
            <a:endParaRPr lang="en-US" smtClean="0"/>
          </a:p>
          <a:p>
            <a:pPr>
              <a:buNone/>
            </a:pPr>
            <a:r>
              <a:rPr lang="en-US" i="1" smtClean="0"/>
              <a:t>	WHO/EURO, Country Work Management System</a:t>
            </a:r>
            <a:r>
              <a:rPr lang="sr-Cyrl-RS" i="1" smtClean="0"/>
              <a:t>,</a:t>
            </a:r>
            <a:r>
              <a:rPr lang="en-US" i="1" smtClean="0"/>
              <a:t> 2003.</a:t>
            </a:r>
            <a:endParaRPr lang="en-US" i="1"/>
          </a:p>
          <a:p>
            <a:endParaRPr lang="sr-Cyrl-RS"/>
          </a:p>
        </p:txBody>
      </p:sp>
      <p:pic>
        <p:nvPicPr>
          <p:cNvPr id="4" name="~PP3806.WAV">
            <a:hlinkClick r:id="" action="ppaction://media"/>
          </p:cNvPr>
          <p:cNvPicPr>
            <a:picLocks noRot="1" noChangeAspect="1"/>
          </p:cNvPicPr>
          <p:nvPr>
            <a:wavAudioFile r:embed="rId1" name="~PP3806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85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Менаџмент</a:t>
            </a:r>
            <a:r>
              <a:rPr lang="en-US" dirty="0"/>
              <a:t> у </a:t>
            </a:r>
            <a:r>
              <a:rPr lang="en-US" dirty="0" err="1"/>
              <a:t>посебним</a:t>
            </a:r>
            <a:r>
              <a:rPr lang="en-US" dirty="0"/>
              <a:t>, </a:t>
            </a:r>
            <a:r>
              <a:rPr lang="en-US" dirty="0" err="1"/>
              <a:t>неповољним</a:t>
            </a:r>
            <a:r>
              <a:rPr lang="en-US" dirty="0"/>
              <a:t> </a:t>
            </a:r>
            <a:r>
              <a:rPr lang="en-US" dirty="0" err="1" smtClean="0"/>
              <a:t>условима</a:t>
            </a:r>
            <a:r>
              <a:rPr lang="en-US" dirty="0" smtClean="0"/>
              <a:t>→ </a:t>
            </a:r>
            <a:br>
              <a:rPr lang="en-US" dirty="0" smtClean="0"/>
            </a:br>
            <a:r>
              <a:rPr lang="sr-Cyrl-RS" dirty="0" smtClean="0"/>
              <a:t>П</a:t>
            </a:r>
            <a:r>
              <a:rPr lang="en-US" dirty="0" err="1" smtClean="0"/>
              <a:t>редстављ</a:t>
            </a:r>
            <a:r>
              <a:rPr lang="sr-Cyrl-RS" dirty="0" smtClean="0"/>
              <a:t>ен је</a:t>
            </a:r>
            <a:r>
              <a:rPr lang="en-US" dirty="0" smtClean="0"/>
              <a:t> </a:t>
            </a:r>
            <a:r>
              <a:rPr lang="en-US" dirty="0" err="1" smtClean="0"/>
              <a:t>следећи</a:t>
            </a:r>
            <a:r>
              <a:rPr lang="sr-Cyrl-RS" dirty="0" smtClean="0"/>
              <a:t>м</a:t>
            </a:r>
            <a:r>
              <a:rPr lang="en-US" dirty="0" smtClean="0"/>
              <a:t> </a:t>
            </a:r>
            <a:r>
              <a:rPr lang="en-US" dirty="0"/>
              <a:t>"</a:t>
            </a:r>
            <a:r>
              <a:rPr lang="en-US" dirty="0" err="1"/>
              <a:t>мото</a:t>
            </a:r>
            <a:r>
              <a:rPr lang="en-US" dirty="0" smtClean="0"/>
              <a:t>" 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4290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</a:t>
            </a:r>
            <a:r>
              <a:rPr lang="en-US" i="1" smtClean="0"/>
              <a:t>“</a:t>
            </a:r>
            <a:r>
              <a:rPr lang="sr-Cyrl-RS" b="1"/>
              <a:t>Д</a:t>
            </a:r>
            <a:r>
              <a:rPr lang="en-US" b="1" smtClean="0"/>
              <a:t>а </a:t>
            </a:r>
            <a:r>
              <a:rPr lang="en-US" b="1"/>
              <a:t>из велике штете, извуче највећу корист</a:t>
            </a:r>
            <a:r>
              <a:rPr lang="en-US" b="1" i="1" smtClean="0"/>
              <a:t>"</a:t>
            </a:r>
            <a:r>
              <a:rPr lang="en-US" b="1" smtClean="0">
                <a:latin typeface="Palatino Linotype"/>
              </a:rPr>
              <a:t>‼</a:t>
            </a:r>
            <a:endParaRPr lang="en-US" b="1"/>
          </a:p>
          <a:p>
            <a:endParaRPr lang="sr-Cyrl-RS"/>
          </a:p>
        </p:txBody>
      </p:sp>
      <p:pic>
        <p:nvPicPr>
          <p:cNvPr id="5" name="~PP2732.WAV">
            <a:hlinkClick r:id="" action="ppaction://media"/>
          </p:cNvPr>
          <p:cNvPicPr>
            <a:picLocks noRot="1" noChangeAspect="1"/>
          </p:cNvPicPr>
          <p:nvPr>
            <a:wavAudioFile r:embed="rId1" name="~PP2732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78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Предуслови ...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mtClean="0"/>
              <a:t>	</a:t>
            </a:r>
            <a:r>
              <a:rPr lang="sr-Cyrl-RS" smtClean="0"/>
              <a:t>... За ефективно решавање неповољних ситуација, потребно</a:t>
            </a:r>
            <a:r>
              <a:rPr lang="en-US" smtClean="0"/>
              <a:t> </a:t>
            </a:r>
            <a:r>
              <a:rPr lang="sr-Cyrl-RS" smtClean="0"/>
              <a:t>је задовољити предуслове</a:t>
            </a:r>
            <a:r>
              <a:rPr lang="en-US" smtClean="0"/>
              <a:t>:</a:t>
            </a:r>
          </a:p>
          <a:p>
            <a:pPr>
              <a:buNone/>
            </a:pPr>
            <a:r>
              <a:rPr lang="en-US" smtClean="0"/>
              <a:t>	→ </a:t>
            </a:r>
            <a:r>
              <a:rPr lang="sr-Cyrl-RS" smtClean="0"/>
              <a:t>менаџери "увек очекују неочекивано“</a:t>
            </a:r>
          </a:p>
          <a:p>
            <a:pPr>
              <a:buNone/>
            </a:pPr>
            <a:r>
              <a:rPr lang="sr-Cyrl-RS" smtClean="0"/>
              <a:t> 	→ знају да процене важне/неважне проблеме</a:t>
            </a:r>
          </a:p>
          <a:p>
            <a:pPr>
              <a:buNone/>
            </a:pPr>
            <a:r>
              <a:rPr lang="sr-Cyrl-RS" smtClean="0"/>
              <a:t>	→ да селектују проблеме са позитивним методама решавања (приступ, искуство, технологије, вештине)</a:t>
            </a:r>
          </a:p>
          <a:p>
            <a:pPr>
              <a:buNone/>
            </a:pPr>
            <a:r>
              <a:rPr lang="sr-Cyrl-RS" smtClean="0"/>
              <a:t>	→ да реше проблем на најефективнији начин</a:t>
            </a:r>
          </a:p>
          <a:p>
            <a:pPr>
              <a:buNone/>
            </a:pPr>
            <a:r>
              <a:rPr lang="sr-Cyrl-RS" smtClean="0"/>
              <a:t> 	...</a:t>
            </a:r>
          </a:p>
          <a:p>
            <a:pPr>
              <a:buNone/>
            </a:pPr>
            <a:endParaRPr lang="sr-Cyrl-RS"/>
          </a:p>
        </p:txBody>
      </p:sp>
      <p:pic>
        <p:nvPicPr>
          <p:cNvPr id="5" name="~PP1636.WAV">
            <a:hlinkClick r:id="" action="ppaction://media"/>
          </p:cNvPr>
          <p:cNvPicPr>
            <a:picLocks noRot="1" noChangeAspect="1"/>
          </p:cNvPicPr>
          <p:nvPr>
            <a:wavAudioFile r:embed="rId1" name="~PP1636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20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Врсте</a:t>
            </a:r>
            <a:r>
              <a:rPr lang="sr-Cyrl-RS" dirty="0" smtClean="0"/>
              <a:t>/Груписање</a:t>
            </a:r>
            <a:r>
              <a:rPr lang="en-US" dirty="0" smtClean="0"/>
              <a:t> 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en-US" dirty="0" err="1" smtClean="0"/>
              <a:t>посебних</a:t>
            </a:r>
            <a:r>
              <a:rPr lang="en-US" dirty="0" smtClean="0"/>
              <a:t> </a:t>
            </a:r>
            <a:r>
              <a:rPr lang="en-US" dirty="0" err="1" smtClean="0"/>
              <a:t>неповољних</a:t>
            </a:r>
            <a:r>
              <a:rPr lang="en-US" dirty="0" smtClean="0"/>
              <a:t> </a:t>
            </a:r>
            <a:r>
              <a:rPr lang="en-US" dirty="0" err="1" smtClean="0"/>
              <a:t>услова</a:t>
            </a:r>
            <a:r>
              <a:rPr lang="sr-Cyrl-RS" dirty="0" smtClean="0"/>
              <a:t> ...</a:t>
            </a:r>
            <a:r>
              <a:rPr lang="en-US" dirty="0" smtClean="0"/>
              <a:t>  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5059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dirty="0" smtClean="0"/>
              <a:t>	1. О</a:t>
            </a:r>
            <a:r>
              <a:rPr lang="en-US" dirty="0" err="1" smtClean="0"/>
              <a:t>пшти</a:t>
            </a:r>
            <a:r>
              <a:rPr lang="en-US" dirty="0" smtClean="0"/>
              <a:t> </a:t>
            </a:r>
            <a:r>
              <a:rPr lang="en-US" dirty="0" err="1" smtClean="0"/>
              <a:t>развојни</a:t>
            </a:r>
            <a:r>
              <a:rPr lang="en-US" dirty="0" smtClean="0"/>
              <a:t> </a:t>
            </a:r>
            <a:r>
              <a:rPr lang="en-US" dirty="0" err="1"/>
              <a:t>неповољни</a:t>
            </a:r>
            <a:r>
              <a:rPr lang="en-US" dirty="0"/>
              <a:t> </a:t>
            </a:r>
            <a:r>
              <a:rPr lang="en-US" dirty="0" err="1"/>
              <a:t>услови</a:t>
            </a:r>
            <a:r>
              <a:rPr lang="en-US" dirty="0"/>
              <a:t> и </a:t>
            </a:r>
            <a:r>
              <a:rPr lang="en-US" dirty="0" err="1"/>
              <a:t>ситуације</a:t>
            </a:r>
            <a:r>
              <a:rPr lang="en-US" dirty="0"/>
              <a:t>, 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 2. </a:t>
            </a:r>
            <a:r>
              <a:rPr lang="sr-Cyrl-RS" dirty="0" err="1" smtClean="0"/>
              <a:t>С</a:t>
            </a:r>
            <a:r>
              <a:rPr lang="en-US" dirty="0" err="1" smtClean="0"/>
              <a:t>итуације</a:t>
            </a:r>
            <a:r>
              <a:rPr lang="en-US" dirty="0" smtClean="0"/>
              <a:t> </a:t>
            </a:r>
            <a:r>
              <a:rPr lang="en-US" dirty="0"/>
              <a:t>у </a:t>
            </a:r>
            <a:r>
              <a:rPr lang="en-US" dirty="0" err="1"/>
              <a:t>вези</a:t>
            </a:r>
            <a:r>
              <a:rPr lang="en-US" dirty="0"/>
              <a:t> </a:t>
            </a:r>
            <a:r>
              <a:rPr lang="en-US" dirty="0" err="1"/>
              <a:t>развоја</a:t>
            </a:r>
            <a:r>
              <a:rPr lang="en-US" dirty="0"/>
              <a:t> </a:t>
            </a:r>
            <a:r>
              <a:rPr lang="en-US" dirty="0" err="1"/>
              <a:t>здравственог</a:t>
            </a:r>
            <a:r>
              <a:rPr lang="en-US" dirty="0"/>
              <a:t> </a:t>
            </a:r>
            <a:r>
              <a:rPr lang="en-US" dirty="0" err="1"/>
              <a:t>система</a:t>
            </a:r>
            <a:r>
              <a:rPr lang="en-US" dirty="0"/>
              <a:t>, 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   3. </a:t>
            </a:r>
            <a:r>
              <a:rPr lang="sr-Cyrl-RS" dirty="0" err="1" smtClean="0"/>
              <a:t>С</a:t>
            </a:r>
            <a:r>
              <a:rPr lang="en-US" dirty="0" err="1" smtClean="0"/>
              <a:t>итуације</a:t>
            </a:r>
            <a:r>
              <a:rPr lang="en-US" dirty="0" smtClean="0"/>
              <a:t> </a:t>
            </a:r>
            <a:r>
              <a:rPr lang="en-US" dirty="0"/>
              <a:t>у </a:t>
            </a:r>
            <a:r>
              <a:rPr lang="en-US" dirty="0" err="1"/>
              <a:t>вези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трансформацијом</a:t>
            </a:r>
            <a:r>
              <a:rPr lang="en-US" dirty="0"/>
              <a:t>, </a:t>
            </a:r>
            <a:r>
              <a:rPr lang="en-US" dirty="0" err="1"/>
              <a:t>транзицијом</a:t>
            </a:r>
            <a:r>
              <a:rPr lang="en-US" dirty="0"/>
              <a:t> и </a:t>
            </a:r>
            <a:r>
              <a:rPr lang="en-US" dirty="0" err="1"/>
              <a:t>променама</a:t>
            </a:r>
            <a:r>
              <a:rPr lang="en-US" dirty="0" smtClean="0"/>
              <a:t>,</a:t>
            </a:r>
            <a:endParaRPr lang="sr-Cyrl-R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sr-Cyrl-RS" dirty="0" smtClean="0"/>
              <a:t>  4. </a:t>
            </a:r>
            <a:r>
              <a:rPr lang="sr-Cyrl-RS" dirty="0" err="1" smtClean="0"/>
              <a:t>С</a:t>
            </a:r>
            <a:r>
              <a:rPr lang="en-US" dirty="0" err="1" smtClean="0"/>
              <a:t>итуациј</a:t>
            </a:r>
            <a:r>
              <a:rPr lang="sr-Cyrl-RS" dirty="0" smtClean="0"/>
              <a:t>е</a:t>
            </a:r>
            <a:r>
              <a:rPr lang="en-US" dirty="0" smtClean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последица</a:t>
            </a:r>
            <a:r>
              <a:rPr lang="en-US" dirty="0"/>
              <a:t> </a:t>
            </a:r>
            <a:r>
              <a:rPr lang="en-US" dirty="0" err="1"/>
              <a:t>лошег</a:t>
            </a:r>
            <a:r>
              <a:rPr lang="en-US" dirty="0"/>
              <a:t> </a:t>
            </a:r>
            <a:r>
              <a:rPr lang="en-US" dirty="0" err="1"/>
              <a:t>функционисања</a:t>
            </a:r>
            <a:r>
              <a:rPr lang="en-US" dirty="0"/>
              <a:t> и </a:t>
            </a:r>
            <a:r>
              <a:rPr lang="en-US" dirty="0" err="1"/>
              <a:t>руковођења</a:t>
            </a:r>
            <a:r>
              <a:rPr lang="en-US" dirty="0" smtClean="0"/>
              <a:t>,</a:t>
            </a:r>
            <a:endParaRPr lang="sr-Cyrl-R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sr-Cyrl-RS" dirty="0" smtClean="0"/>
              <a:t>  5. Н</a:t>
            </a:r>
            <a:r>
              <a:rPr lang="en-US" dirty="0" err="1" smtClean="0"/>
              <a:t>едовољни</a:t>
            </a:r>
            <a:r>
              <a:rPr lang="en-US" dirty="0" smtClean="0"/>
              <a:t> </a:t>
            </a:r>
            <a:r>
              <a:rPr lang="en-US" dirty="0" err="1"/>
              <a:t>хумани</a:t>
            </a:r>
            <a:r>
              <a:rPr lang="en-US" dirty="0"/>
              <a:t>, </a:t>
            </a:r>
            <a:r>
              <a:rPr lang="en-US" dirty="0" err="1"/>
              <a:t>материјални</a:t>
            </a:r>
            <a:r>
              <a:rPr lang="en-US" dirty="0"/>
              <a:t> и </a:t>
            </a:r>
            <a:r>
              <a:rPr lang="en-US" dirty="0" err="1"/>
              <a:t>други</a:t>
            </a:r>
            <a:r>
              <a:rPr lang="en-US" dirty="0"/>
              <a:t> </a:t>
            </a:r>
            <a:r>
              <a:rPr lang="en-US" dirty="0" err="1" smtClean="0"/>
              <a:t>ресурси</a:t>
            </a:r>
            <a:r>
              <a:rPr lang="sr-Cyrl-RS" dirty="0" smtClean="0"/>
              <a:t> ...</a:t>
            </a:r>
            <a:endParaRPr lang="en-US" dirty="0"/>
          </a:p>
          <a:p>
            <a:endParaRPr lang="sr-Cyrl-RS" dirty="0"/>
          </a:p>
        </p:txBody>
      </p:sp>
      <p:pic>
        <p:nvPicPr>
          <p:cNvPr id="5" name="~PP2116.WAV">
            <a:hlinkClick r:id="" action="ppaction://media"/>
          </p:cNvPr>
          <p:cNvPicPr>
            <a:picLocks noRot="1" noChangeAspect="1"/>
          </p:cNvPicPr>
          <p:nvPr>
            <a:wavAudioFile r:embed="rId1" name="~PP2116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71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Општи развојни неповољни услови/ситуације</a:t>
            </a:r>
            <a:r>
              <a:rPr lang="en-US" dirty="0" smtClean="0"/>
              <a:t>: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8915400" cy="4525963"/>
          </a:xfrm>
        </p:spPr>
        <p:txBody>
          <a:bodyPr>
            <a:normAutofit fontScale="92500" lnSpcReduction="20000"/>
          </a:bodyPr>
          <a:lstStyle/>
          <a:p>
            <a:r>
              <a:rPr lang="sr-Cyrl-RS" smtClean="0"/>
              <a:t>Ратови (глобални, регионални)</a:t>
            </a:r>
          </a:p>
          <a:p>
            <a:r>
              <a:rPr lang="sr-Cyrl-RS" smtClean="0"/>
              <a:t>Етички, верски и расни конфилкти</a:t>
            </a:r>
          </a:p>
          <a:p>
            <a:r>
              <a:rPr lang="sr-Cyrl-RS" smtClean="0"/>
              <a:t>Политичка нестабилност у земљама у развоју</a:t>
            </a:r>
          </a:p>
          <a:p>
            <a:r>
              <a:rPr lang="sr-Cyrl-RS" smtClean="0"/>
              <a:t>Економска нестабилност и неразвијеност</a:t>
            </a:r>
          </a:p>
          <a:p>
            <a:r>
              <a:rPr lang="sr-Cyrl-RS" smtClean="0"/>
              <a:t>Неједнакост у развоју између земаља/унутар њих</a:t>
            </a:r>
          </a:p>
          <a:p>
            <a:r>
              <a:rPr lang="sr-Cyrl-RS" smtClean="0"/>
              <a:t>Неодрживост развоја (мултифакторијално)</a:t>
            </a:r>
          </a:p>
          <a:p>
            <a:r>
              <a:rPr lang="sr-Cyrl-RS" smtClean="0"/>
              <a:t>Нездрава спољна/физичка средина</a:t>
            </a:r>
          </a:p>
          <a:p>
            <a:r>
              <a:rPr lang="sr-Cyrl-RS" smtClean="0"/>
              <a:t>Елементарне катастрофе </a:t>
            </a:r>
          </a:p>
          <a:p>
            <a:r>
              <a:rPr lang="sr-Cyrl-RS" smtClean="0"/>
              <a:t>Нестабилност узрокована тероризмом</a:t>
            </a:r>
          </a:p>
          <a:p>
            <a:endParaRPr lang="sr-Cyrl-RS" smtClean="0"/>
          </a:p>
          <a:p>
            <a:endParaRPr lang="sr-Cyrl-RS"/>
          </a:p>
        </p:txBody>
      </p:sp>
      <p:pic>
        <p:nvPicPr>
          <p:cNvPr id="4" name="~PP3674.WAV">
            <a:hlinkClick r:id="" action="ppaction://media"/>
          </p:cNvPr>
          <p:cNvPicPr>
            <a:picLocks noRot="1" noChangeAspect="1"/>
          </p:cNvPicPr>
          <p:nvPr>
            <a:wavAudioFile r:embed="rId1" name="~PP3674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81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Ситуације – развој здравственог система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sr-Cyrl-RS" smtClean="0"/>
              <a:t>Неразвијен систем</a:t>
            </a:r>
          </a:p>
          <a:p>
            <a:r>
              <a:rPr lang="sr-Cyrl-RS" smtClean="0"/>
              <a:t>Централизован систем</a:t>
            </a:r>
          </a:p>
          <a:p>
            <a:r>
              <a:rPr lang="sr-Cyrl-RS" smtClean="0"/>
              <a:t>Недемократски систем</a:t>
            </a:r>
          </a:p>
          <a:p>
            <a:r>
              <a:rPr lang="sr-Cyrl-RS" smtClean="0"/>
              <a:t>Неповољни услови</a:t>
            </a:r>
          </a:p>
          <a:p>
            <a:r>
              <a:rPr lang="sr-Cyrl-RS" smtClean="0"/>
              <a:t>Несигурност</a:t>
            </a:r>
          </a:p>
          <a:p>
            <a:r>
              <a:rPr lang="sr-Cyrl-RS" smtClean="0"/>
              <a:t>Неорганизованост</a:t>
            </a:r>
          </a:p>
          <a:p>
            <a:r>
              <a:rPr lang="sr-Cyrl-RS" smtClean="0"/>
              <a:t>...</a:t>
            </a:r>
            <a:endParaRPr lang="sr-Cyrl-RS"/>
          </a:p>
        </p:txBody>
      </p:sp>
      <p:pic>
        <p:nvPicPr>
          <p:cNvPr id="5" name="~PP524.WAV">
            <a:hlinkClick r:id="" action="ppaction://media"/>
          </p:cNvPr>
          <p:cNvPicPr>
            <a:picLocks noRot="1" noChangeAspect="1"/>
          </p:cNvPicPr>
          <p:nvPr>
            <a:wavAudioFile r:embed="rId1" name="~PP524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16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Ситуације - трансформација, транзиција и промене ...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sr-Cyrl-RS" smtClean="0"/>
              <a:t>Тешкоће у трансформацији</a:t>
            </a:r>
          </a:p>
          <a:p>
            <a:r>
              <a:rPr lang="sr-Cyrl-RS" smtClean="0"/>
              <a:t>Тешкоће у транзицији</a:t>
            </a:r>
          </a:p>
          <a:p>
            <a:r>
              <a:rPr lang="sr-Cyrl-RS" smtClean="0"/>
              <a:t>Тешкоће у променама</a:t>
            </a:r>
          </a:p>
          <a:p>
            <a:endParaRPr lang="sr-Cyrl-RS" smtClean="0"/>
          </a:p>
          <a:p>
            <a:pPr>
              <a:buNone/>
            </a:pPr>
            <a:r>
              <a:rPr lang="sr-Cyrl-RS" smtClean="0"/>
              <a:t>	</a:t>
            </a:r>
            <a:r>
              <a:rPr lang="sr-Cyrl-RS" b="1" smtClean="0"/>
              <a:t>“Све је променљиво, само су промене вечне“ – </a:t>
            </a:r>
            <a:r>
              <a:rPr lang="sr-Cyrl-RS" smtClean="0"/>
              <a:t>стара изрека, која указује на дуговечност процеса промена...</a:t>
            </a:r>
          </a:p>
          <a:p>
            <a:endParaRPr lang="sr-Cyrl-RS"/>
          </a:p>
        </p:txBody>
      </p:sp>
      <p:pic>
        <p:nvPicPr>
          <p:cNvPr id="4" name="~PP4079.WAV">
            <a:hlinkClick r:id="" action="ppaction://media"/>
          </p:cNvPr>
          <p:cNvPicPr>
            <a:picLocks noRot="1" noChangeAspect="1"/>
          </p:cNvPicPr>
          <p:nvPr>
            <a:wavAudioFile r:embed="rId1" name="~PP4079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42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457200"/>
            <a:ext cx="7696200" cy="59436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  <a:cs typeface="Calibri" pitchFamily="34" charset="0"/>
              </a:rPr>
              <a:t>                             </a:t>
            </a:r>
            <a:r>
              <a:rPr lang="ru-RU" sz="3600" dirty="0" smtClean="0">
                <a:latin typeface="Calibri" pitchFamily="34" charset="0"/>
                <a:cs typeface="Calibri" pitchFamily="34" charset="0"/>
              </a:rPr>
              <a:t>Пројект</a:t>
            </a:r>
          </a:p>
          <a:p>
            <a:pPr>
              <a:buNone/>
            </a:pPr>
            <a:endParaRPr lang="ru-RU" sz="2400" dirty="0" smtClean="0">
              <a:latin typeface="Comic Sans MS" pitchFamily="66" charset="0"/>
              <a:cs typeface="Calibri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>• Планирани подухват јединица руковођења, које јасно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дефинишу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шта треба да се постигне, у току ког процењеног времена и по којој процењеној вредности </a:t>
            </a:r>
            <a:r>
              <a:rPr lang="ru-RU" sz="2400" dirty="0">
                <a:latin typeface="Comic Sans MS" pitchFamily="66" charset="0"/>
              </a:rPr>
              <a:t>(</a:t>
            </a:r>
            <a:r>
              <a:rPr lang="en-US" sz="2400" i="1" dirty="0">
                <a:latin typeface="Comic Sans MS" pitchFamily="66" charset="0"/>
              </a:rPr>
              <a:t>USAID</a:t>
            </a:r>
            <a:r>
              <a:rPr lang="ru-RU" sz="2400" dirty="0" smtClean="0">
                <a:latin typeface="Comic Sans MS" pitchFamily="66" charset="0"/>
              </a:rPr>
              <a:t>).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•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Здравствени пројект је привремени</a:t>
            </a:r>
            <a:r>
              <a:rPr lang="sr-Latn-C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интензивни напор да се постави и почне са радом једна нова или измењена служба, или програм, за који се верује да ће довести до смањења одређених здравствених и са здрављем повезаних проблема </a:t>
            </a:r>
            <a:r>
              <a:rPr lang="ru-RU" sz="2400" dirty="0" smtClean="0">
                <a:latin typeface="Comic Sans MS" pitchFamily="66" charset="0"/>
              </a:rPr>
              <a:t>(</a:t>
            </a:r>
            <a:r>
              <a:rPr lang="en-US" sz="2400" i="1" dirty="0">
                <a:latin typeface="Comic Sans MS" pitchFamily="66" charset="0"/>
              </a:rPr>
              <a:t>WHO</a:t>
            </a:r>
            <a:r>
              <a:rPr lang="ru-RU" sz="2400" dirty="0">
                <a:latin typeface="Comic Sans MS" pitchFamily="66" charset="0"/>
              </a:rPr>
              <a:t>).</a:t>
            </a:r>
            <a:endParaRPr lang="en-US" sz="2400" dirty="0">
              <a:latin typeface="Comic Sans MS" pitchFamily="66" charset="0"/>
            </a:endParaRPr>
          </a:p>
        </p:txBody>
      </p:sp>
      <p:pic>
        <p:nvPicPr>
          <p:cNvPr id="4" name="~PP3393.WAV">
            <a:hlinkClick r:id="" action="ppaction://media"/>
          </p:cNvPr>
          <p:cNvPicPr>
            <a:picLocks noRot="1" noChangeAspect="1"/>
          </p:cNvPicPr>
          <p:nvPr>
            <a:wavAudioFile r:embed="rId1" name="~PP3393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848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С</a:t>
            </a:r>
            <a:r>
              <a:rPr lang="en-US" dirty="0" err="1" smtClean="0"/>
              <a:t>итуациј</a:t>
            </a:r>
            <a:r>
              <a:rPr lang="sr-Cyrl-RS" dirty="0" smtClean="0"/>
              <a:t>е</a:t>
            </a:r>
            <a:r>
              <a:rPr lang="en-US" dirty="0" smtClean="0"/>
              <a:t> </a:t>
            </a:r>
            <a:r>
              <a:rPr lang="en-US" dirty="0" err="1" smtClean="0"/>
              <a:t>као</a:t>
            </a:r>
            <a:r>
              <a:rPr lang="en-US" dirty="0" smtClean="0"/>
              <a:t> </a:t>
            </a:r>
            <a:r>
              <a:rPr lang="en-US" dirty="0" err="1" smtClean="0"/>
              <a:t>последица</a:t>
            </a:r>
            <a:r>
              <a:rPr lang="en-US" dirty="0" smtClean="0"/>
              <a:t> </a:t>
            </a:r>
            <a:r>
              <a:rPr lang="en-US" dirty="0" err="1" smtClean="0"/>
              <a:t>лошег</a:t>
            </a:r>
            <a:r>
              <a:rPr lang="en-US" dirty="0" smtClean="0"/>
              <a:t> </a:t>
            </a:r>
            <a:r>
              <a:rPr lang="en-US" dirty="0" err="1" smtClean="0"/>
              <a:t>функционисања</a:t>
            </a:r>
            <a:r>
              <a:rPr lang="en-US" dirty="0" smtClean="0"/>
              <a:t> и </a:t>
            </a:r>
            <a:r>
              <a:rPr lang="en-US" dirty="0" err="1" smtClean="0"/>
              <a:t>руковођења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Развијен-неразвијен</a:t>
            </a:r>
          </a:p>
          <a:p>
            <a:r>
              <a:rPr lang="sr-Cyrl-RS" dirty="0" smtClean="0"/>
              <a:t>Децентрализован-централизован</a:t>
            </a:r>
          </a:p>
          <a:p>
            <a:r>
              <a:rPr lang="sr-Cyrl-RS" dirty="0" smtClean="0"/>
              <a:t>Демократски-недемократски</a:t>
            </a:r>
          </a:p>
          <a:p>
            <a:r>
              <a:rPr lang="sr-Cyrl-RS" dirty="0" smtClean="0"/>
              <a:t>Повољни развојни услови и сигурност</a:t>
            </a:r>
          </a:p>
          <a:p>
            <a:r>
              <a:rPr lang="sr-Cyrl-RS" dirty="0" smtClean="0"/>
              <a:t>Организован-неорганизован</a:t>
            </a:r>
          </a:p>
          <a:p>
            <a:r>
              <a:rPr lang="sr-Cyrl-RS" dirty="0" smtClean="0"/>
              <a:t>Недовољни хумани, матерјлни и др. ресурси</a:t>
            </a:r>
          </a:p>
          <a:p>
            <a:endParaRPr lang="en-US" dirty="0"/>
          </a:p>
        </p:txBody>
      </p:sp>
      <p:pic>
        <p:nvPicPr>
          <p:cNvPr id="4" name="~PP751.WAV">
            <a:hlinkClick r:id="" action="ppaction://media"/>
          </p:cNvPr>
          <p:cNvPicPr>
            <a:picLocks noRot="1" noChangeAspect="1"/>
          </p:cNvPicPr>
          <p:nvPr>
            <a:wavAudioFile r:embed="rId1" name="~PP751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25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ХВАЛА НА ПАЖЊИ</a:t>
            </a:r>
            <a:endParaRPr lang="sr-Cyrl-R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990600"/>
            <a:ext cx="7620000" cy="5638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Јединствени процес који се састоји од скупа координисаних и управљаних активности, које имају утврђене датуме почетка и завршетка, предузетих ради достизања специфичног циља,  усаглашеног са утврђеним конкретним захтевима, укључујући ограничења у погледу рокова, трошкова и ресурса.</a:t>
            </a:r>
            <a:endParaRPr lang="ru-RU" sz="2400" b="1" dirty="0"/>
          </a:p>
          <a:p>
            <a:pPr>
              <a:buNone/>
            </a:pPr>
            <a:endParaRPr lang="ru-RU" sz="2400" dirty="0"/>
          </a:p>
          <a:p>
            <a:r>
              <a:rPr lang="ru-RU" sz="2400" dirty="0" smtClean="0"/>
              <a:t>Пројектна организација обично је привремена и формира се само за време трајања реализације пројекта.</a:t>
            </a:r>
            <a:endParaRPr lang="ru-RU" sz="2400" dirty="0"/>
          </a:p>
          <a:p>
            <a:r>
              <a:rPr lang="ru-RU" sz="2400" dirty="0" smtClean="0"/>
              <a:t>Сложеност међусобних веза између пазних активности пројекта није обавезно повезана са величином тог пројекта </a:t>
            </a:r>
            <a:r>
              <a:rPr lang="ru-RU" sz="2400" dirty="0"/>
              <a:t>.</a:t>
            </a:r>
            <a:r>
              <a:rPr lang="en-US" sz="2400" dirty="0"/>
              <a:t> </a:t>
            </a:r>
          </a:p>
        </p:txBody>
      </p:sp>
      <p:pic>
        <p:nvPicPr>
          <p:cNvPr id="3" name="~PP2134.WAV">
            <a:hlinkClick r:id="" action="ppaction://media"/>
          </p:cNvPr>
          <p:cNvPicPr>
            <a:picLocks noRot="1" noChangeAspect="1"/>
          </p:cNvPicPr>
          <p:nvPr>
            <a:wavAudioFile r:embed="rId1" name="~PP2134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355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53641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sr-Cyrl-RS" b="1" dirty="0" smtClean="0"/>
              <a:t>	 → </a:t>
            </a:r>
            <a:r>
              <a:rPr lang="sr-Cyrl-RS" dirty="0" smtClean="0"/>
              <a:t>Серија активности са постављеним специфичним циљевима, са немером да произведе специфични исход/резултат у одређеном времену.</a:t>
            </a:r>
          </a:p>
          <a:p>
            <a:pPr>
              <a:buNone/>
            </a:pPr>
            <a:endParaRPr lang="sr-Cyrl-RS" b="1" dirty="0" smtClean="0"/>
          </a:p>
          <a:p>
            <a:pPr>
              <a:buNone/>
            </a:pPr>
            <a:r>
              <a:rPr lang="sr-Cyrl-RS" b="1" dirty="0" smtClean="0"/>
              <a:t>	→ </a:t>
            </a:r>
            <a:r>
              <a:rPr lang="sr-Cyrl-RS" dirty="0" smtClean="0"/>
              <a:t>П</a:t>
            </a:r>
            <a:r>
              <a:rPr lang="en-US" dirty="0" err="1" smtClean="0"/>
              <a:t>ривремени</a:t>
            </a:r>
            <a:r>
              <a:rPr lang="sr-Cyrl-RS" dirty="0" smtClean="0"/>
              <a:t> и</a:t>
            </a:r>
            <a:r>
              <a:rPr lang="en-US" dirty="0" smtClean="0"/>
              <a:t> </a:t>
            </a:r>
            <a:r>
              <a:rPr lang="en-US" dirty="0" err="1"/>
              <a:t>интезивни</a:t>
            </a:r>
            <a:r>
              <a:rPr lang="en-US" dirty="0"/>
              <a:t> </a:t>
            </a:r>
            <a:r>
              <a:rPr lang="en-US" dirty="0" err="1"/>
              <a:t>напор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постави</a:t>
            </a:r>
            <a:r>
              <a:rPr lang="en-US" dirty="0"/>
              <a:t>, </a:t>
            </a:r>
            <a:r>
              <a:rPr lang="en-US" dirty="0" err="1"/>
              <a:t>почне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радом</a:t>
            </a:r>
            <a:r>
              <a:rPr lang="en-US" dirty="0"/>
              <a:t> </a:t>
            </a:r>
            <a:r>
              <a:rPr lang="sr-Cyrl-RS" dirty="0" smtClean="0"/>
              <a:t>(</a:t>
            </a:r>
            <a:r>
              <a:rPr lang="en-US" dirty="0" err="1" smtClean="0"/>
              <a:t>нов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програм</a:t>
            </a:r>
            <a:r>
              <a:rPr lang="sr-Cyrl-RS" dirty="0" smtClean="0"/>
              <a:t>)</a:t>
            </a:r>
            <a:r>
              <a:rPr lang="en-US" dirty="0" smtClean="0"/>
              <a:t>,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верује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ће</a:t>
            </a:r>
            <a:r>
              <a:rPr lang="en-US" dirty="0"/>
              <a:t> </a:t>
            </a:r>
            <a:r>
              <a:rPr lang="en-US" dirty="0" err="1"/>
              <a:t>довести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смањења</a:t>
            </a:r>
            <a:r>
              <a:rPr lang="en-US" dirty="0"/>
              <a:t> </a:t>
            </a:r>
            <a:r>
              <a:rPr lang="en-US" dirty="0" err="1" smtClean="0"/>
              <a:t>одре</a:t>
            </a:r>
            <a:r>
              <a:rPr lang="sr-Cyrl-RS" dirty="0" smtClean="0"/>
              <a:t>ђ</a:t>
            </a:r>
            <a:r>
              <a:rPr lang="en-US" dirty="0" err="1" smtClean="0"/>
              <a:t>ених</a:t>
            </a:r>
            <a:r>
              <a:rPr lang="en-US" dirty="0" smtClean="0"/>
              <a:t> </a:t>
            </a:r>
            <a:r>
              <a:rPr lang="en-US" dirty="0" err="1"/>
              <a:t>здравствених</a:t>
            </a:r>
            <a:r>
              <a:rPr lang="en-US" dirty="0"/>
              <a:t> </a:t>
            </a:r>
            <a:r>
              <a:rPr lang="en-US" dirty="0" err="1" smtClean="0"/>
              <a:t>проблема</a:t>
            </a:r>
            <a:r>
              <a:rPr lang="sr-Cyrl-RS" dirty="0" smtClean="0"/>
              <a:t> (</a:t>
            </a:r>
            <a:r>
              <a:rPr lang="sr-Cyrl-RS" i="1" dirty="0" smtClean="0"/>
              <a:t>менаџмент пројекат</a:t>
            </a:r>
            <a:r>
              <a:rPr lang="sr-Cyrl-RS" dirty="0" smtClean="0"/>
              <a:t>)</a:t>
            </a:r>
            <a:r>
              <a:rPr lang="en-US" dirty="0" smtClean="0"/>
              <a:t>.</a:t>
            </a:r>
            <a:endParaRPr lang="sr-Cyrl-RS" dirty="0" smtClean="0"/>
          </a:p>
          <a:p>
            <a:pPr>
              <a:buNone/>
            </a:pPr>
            <a:r>
              <a:rPr lang="sr-Cyrl-RS" dirty="0" smtClean="0"/>
              <a:t>	</a:t>
            </a:r>
          </a:p>
          <a:p>
            <a:pPr>
              <a:buNone/>
            </a:pPr>
            <a:r>
              <a:rPr lang="sr-Cyrl-RS" dirty="0" smtClean="0"/>
              <a:t>	</a:t>
            </a:r>
            <a:r>
              <a:rPr lang="en-US" i="1" dirty="0" smtClean="0"/>
              <a:t>WHO. Health Project Management</a:t>
            </a:r>
            <a:r>
              <a:rPr lang="sr-Cyrl-RS" i="1" dirty="0" smtClean="0"/>
              <a:t>,</a:t>
            </a:r>
            <a:r>
              <a:rPr lang="en-US" i="1" dirty="0" smtClean="0"/>
              <a:t> 1974.</a:t>
            </a:r>
            <a:endParaRPr lang="sr-Cyrl-RS" i="1" dirty="0" smtClean="0"/>
          </a:p>
          <a:p>
            <a:pPr>
              <a:buNone/>
            </a:pPr>
            <a:r>
              <a:rPr lang="sr-Cyrl-RS" dirty="0" smtClean="0"/>
              <a:t>	</a:t>
            </a:r>
          </a:p>
          <a:p>
            <a:pPr>
              <a:buNone/>
            </a:pPr>
            <a:r>
              <a:rPr lang="sr-Cyrl-RS" dirty="0" smtClean="0"/>
              <a:t>	</a:t>
            </a:r>
          </a:p>
          <a:p>
            <a:pPr>
              <a:buNone/>
            </a:pPr>
            <a:endParaRPr lang="en-US" dirty="0"/>
          </a:p>
          <a:p>
            <a:endParaRPr lang="sr-Cyrl-RS" dirty="0"/>
          </a:p>
        </p:txBody>
      </p:sp>
      <p:pic>
        <p:nvPicPr>
          <p:cNvPr id="4" name="~PP2130.WAV">
            <a:hlinkClick r:id="" action="ppaction://media"/>
          </p:cNvPr>
          <p:cNvPicPr>
            <a:picLocks noRot="1" noChangeAspect="1"/>
          </p:cNvPicPr>
          <p:nvPr>
            <a:wavAudioFile r:embed="rId1" name="~PP2130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66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Намера</a:t>
            </a:r>
            <a:r>
              <a:rPr lang="en-US" dirty="0" smtClean="0"/>
              <a:t> </a:t>
            </a:r>
            <a:r>
              <a:rPr lang="sr-Cyrl-RS" dirty="0" smtClean="0"/>
              <a:t>пројекта</a:t>
            </a:r>
            <a:r>
              <a:rPr lang="en-US" dirty="0" smtClean="0"/>
              <a:t>, 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према</a:t>
            </a:r>
            <a:r>
              <a:rPr lang="en-US" dirty="0" smtClean="0"/>
              <a:t> </a:t>
            </a:r>
            <a:r>
              <a:rPr lang="sr-Cyrl-RS" dirty="0" smtClean="0"/>
              <a:t>ОЕ</a:t>
            </a:r>
            <a:r>
              <a:rPr lang="en-US" dirty="0" smtClean="0"/>
              <a:t>CD/D</a:t>
            </a:r>
            <a:r>
              <a:rPr lang="sr-Cyrl-RS" dirty="0" smtClean="0"/>
              <a:t>А</a:t>
            </a:r>
            <a:r>
              <a:rPr lang="en-US" dirty="0" smtClean="0"/>
              <a:t>C, 1999. </a:t>
            </a:r>
            <a:r>
              <a:rPr lang="sr-Cyrl-RS" dirty="0" smtClean="0"/>
              <a:t>година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sr-Cyrl-RS" dirty="0" smtClean="0"/>
              <a:t>нумерички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…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mtClean="0"/>
              <a:t>	</a:t>
            </a:r>
            <a:r>
              <a:rPr lang="sr-Cyrl-RS" smtClean="0"/>
              <a:t>Ј</a:t>
            </a:r>
            <a:r>
              <a:rPr lang="en-US" smtClean="0"/>
              <a:t>една (je) намера </a:t>
            </a:r>
            <a:r>
              <a:rPr lang="sr-Cyrl-RS" smtClean="0"/>
              <a:t>да</a:t>
            </a:r>
            <a:r>
              <a:rPr lang="en-US" smtClean="0"/>
              <a:t> </a:t>
            </a:r>
            <a:r>
              <a:rPr lang="sr-Cyrl-RS" smtClean="0"/>
              <a:t>оствари</a:t>
            </a:r>
            <a:r>
              <a:rPr lang="en-US" smtClean="0"/>
              <a:t> </a:t>
            </a:r>
            <a:r>
              <a:rPr lang="sr-Cyrl-RS" smtClean="0"/>
              <a:t>централни</a:t>
            </a:r>
            <a:r>
              <a:rPr lang="en-US" smtClean="0"/>
              <a:t>/</a:t>
            </a:r>
            <a:r>
              <a:rPr lang="sr-Cyrl-RS" smtClean="0"/>
              <a:t>главни</a:t>
            </a:r>
            <a:r>
              <a:rPr lang="en-US" smtClean="0"/>
              <a:t> </a:t>
            </a:r>
            <a:r>
              <a:rPr lang="sr-Cyrl-RS" smtClean="0"/>
              <a:t>циљ</a:t>
            </a:r>
            <a:r>
              <a:rPr lang="en-US" smtClean="0"/>
              <a:t> </a:t>
            </a:r>
            <a:r>
              <a:rPr lang="sr-Cyrl-RS" smtClean="0"/>
              <a:t>пројекта.</a:t>
            </a:r>
          </a:p>
          <a:p>
            <a:pPr>
              <a:buNone/>
            </a:pPr>
            <a:r>
              <a:rPr lang="sr-Cyrl-RS" smtClean="0"/>
              <a:t>	Да се искажу једнаке користи унутар циљане групе.</a:t>
            </a:r>
            <a:endParaRPr lang="sr-Cyrl-RS"/>
          </a:p>
        </p:txBody>
      </p:sp>
      <p:pic>
        <p:nvPicPr>
          <p:cNvPr id="6" name="~PP4000.WAV">
            <a:hlinkClick r:id="" action="ppaction://media"/>
          </p:cNvPr>
          <p:cNvPicPr>
            <a:picLocks noRot="1" noChangeAspect="1"/>
          </p:cNvPicPr>
          <p:nvPr>
            <a:wavAudioFile r:embed="rId1" name="~PP4000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66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Предлог</a:t>
            </a:r>
            <a:r>
              <a:rPr lang="en-US" dirty="0"/>
              <a:t> </a:t>
            </a:r>
            <a:r>
              <a:rPr lang="en-US" dirty="0" err="1"/>
              <a:t>пројекта</a:t>
            </a:r>
            <a:r>
              <a:rPr lang="en-US" dirty="0"/>
              <a:t> </a:t>
            </a:r>
            <a:r>
              <a:rPr lang="en-US" dirty="0" err="1"/>
              <a:t>садржи</a:t>
            </a:r>
            <a:r>
              <a:rPr lang="en-US" dirty="0"/>
              <a:t> </a:t>
            </a:r>
            <a:r>
              <a:rPr lang="en-US" dirty="0" err="1" smtClean="0"/>
              <a:t>најмање</a:t>
            </a:r>
            <a:r>
              <a:rPr lang="sr-Cyrl-RS" dirty="0" smtClean="0"/>
              <a:t> ...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sr-Cyrl-RS" smtClean="0"/>
              <a:t>Н</a:t>
            </a:r>
            <a:r>
              <a:rPr lang="en-US" smtClean="0"/>
              <a:t>аслов пројекта</a:t>
            </a:r>
            <a:endParaRPr lang="sr-Cyrl-RS" smtClean="0"/>
          </a:p>
          <a:p>
            <a:r>
              <a:rPr lang="sr-Cyrl-RS"/>
              <a:t>Ц</a:t>
            </a:r>
            <a:r>
              <a:rPr lang="en-US" smtClean="0"/>
              <a:t>иљеве</a:t>
            </a:r>
            <a:endParaRPr lang="sr-Cyrl-RS" smtClean="0"/>
          </a:p>
          <a:p>
            <a:r>
              <a:rPr lang="sr-Cyrl-RS"/>
              <a:t>О</a:t>
            </a:r>
            <a:r>
              <a:rPr lang="en-US" smtClean="0"/>
              <a:t>чекиване резулта</a:t>
            </a:r>
            <a:r>
              <a:rPr lang="sr-Cyrl-RS" smtClean="0"/>
              <a:t>т</a:t>
            </a:r>
            <a:r>
              <a:rPr lang="en-US" smtClean="0"/>
              <a:t>е</a:t>
            </a:r>
            <a:endParaRPr lang="sr-Cyrl-RS" smtClean="0"/>
          </a:p>
          <a:p>
            <a:r>
              <a:rPr lang="sr-Cyrl-RS"/>
              <a:t>М</a:t>
            </a:r>
            <a:r>
              <a:rPr lang="en-US" smtClean="0"/>
              <a:t>етод</a:t>
            </a:r>
            <a:r>
              <a:rPr lang="sr-Cyrl-RS"/>
              <a:t>е</a:t>
            </a:r>
            <a:r>
              <a:rPr lang="en-US" smtClean="0"/>
              <a:t> рада </a:t>
            </a:r>
            <a:endParaRPr lang="sr-Cyrl-RS" smtClean="0"/>
          </a:p>
          <a:p>
            <a:r>
              <a:rPr lang="sr-Cyrl-RS"/>
              <a:t>П</a:t>
            </a:r>
            <a:r>
              <a:rPr lang="en-US" smtClean="0"/>
              <a:t>лан рада </a:t>
            </a:r>
            <a:endParaRPr lang="sr-Cyrl-RS" smtClean="0"/>
          </a:p>
          <a:p>
            <a:r>
              <a:rPr lang="sr-Cyrl-RS"/>
              <a:t>С</a:t>
            </a:r>
            <a:r>
              <a:rPr lang="en-US" smtClean="0"/>
              <a:t>тручни тим </a:t>
            </a:r>
            <a:endParaRPr lang="sr-Cyrl-RS" smtClean="0"/>
          </a:p>
          <a:p>
            <a:r>
              <a:rPr lang="sr-Cyrl-RS"/>
              <a:t>И</a:t>
            </a:r>
            <a:r>
              <a:rPr lang="en-US" smtClean="0"/>
              <a:t>нституције </a:t>
            </a:r>
            <a:endParaRPr lang="sr-Cyrl-RS" smtClean="0"/>
          </a:p>
          <a:p>
            <a:r>
              <a:rPr lang="sr-Cyrl-RS"/>
              <a:t>С</a:t>
            </a:r>
            <a:r>
              <a:rPr lang="en-US" smtClean="0"/>
              <a:t>редства </a:t>
            </a:r>
            <a:r>
              <a:rPr lang="en-US"/>
              <a:t>за </a:t>
            </a:r>
            <a:r>
              <a:rPr lang="en-US" smtClean="0"/>
              <a:t>реализацију </a:t>
            </a:r>
            <a:endParaRPr lang="sr-Cyrl-RS" smtClean="0"/>
          </a:p>
          <a:p>
            <a:r>
              <a:rPr lang="sr-Cyrl-RS"/>
              <a:t>К</a:t>
            </a:r>
            <a:r>
              <a:rPr lang="en-US" smtClean="0"/>
              <a:t>ориснике </a:t>
            </a:r>
            <a:endParaRPr lang="sr-Cyrl-RS" smtClean="0"/>
          </a:p>
          <a:p>
            <a:r>
              <a:rPr lang="sr-Cyrl-RS"/>
              <a:t>П</a:t>
            </a:r>
            <a:r>
              <a:rPr lang="en-US" smtClean="0"/>
              <a:t>редлог </a:t>
            </a:r>
            <a:r>
              <a:rPr lang="en-US"/>
              <a:t>будућих истраживања</a:t>
            </a:r>
            <a:endParaRPr lang="sr-Cyrl-RS"/>
          </a:p>
        </p:txBody>
      </p:sp>
      <p:pic>
        <p:nvPicPr>
          <p:cNvPr id="8" name="~PP3000.WAV">
            <a:hlinkClick r:id="" action="ppaction://media"/>
          </p:cNvPr>
          <p:cNvPicPr>
            <a:picLocks noRot="1" noChangeAspect="1"/>
          </p:cNvPicPr>
          <p:nvPr>
            <a:wavAudioFile r:embed="rId1" name="~PP3000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20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Циљ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Побољшање здравственог потенцијала</a:t>
            </a:r>
          </a:p>
          <a:p>
            <a:r>
              <a:rPr lang="sr-Cyrl-RS" dirty="0" smtClean="0"/>
              <a:t>Елиминација здравственог проблема</a:t>
            </a:r>
          </a:p>
          <a:p>
            <a:r>
              <a:rPr lang="sr-Cyrl-RS" dirty="0" smtClean="0"/>
              <a:t>Реализација здравствених циљева и програма</a:t>
            </a:r>
          </a:p>
          <a:p>
            <a:r>
              <a:rPr lang="sr-Cyrl-RS" dirty="0" smtClean="0"/>
              <a:t>Побољшање квалитета живота</a:t>
            </a:r>
          </a:p>
          <a:p>
            <a:r>
              <a:rPr lang="sr-Cyrl-RS" dirty="0" smtClean="0"/>
              <a:t>Да би се увеле одређене промене</a:t>
            </a:r>
          </a:p>
          <a:p>
            <a:r>
              <a:rPr lang="sr-Cyrl-RS" dirty="0" smtClean="0"/>
              <a:t>Да би се мотивисали и  привукли инвеститори</a:t>
            </a:r>
            <a:endParaRPr lang="en-US" dirty="0"/>
          </a:p>
        </p:txBody>
      </p:sp>
      <p:pic>
        <p:nvPicPr>
          <p:cNvPr id="6" name="~PP2370.WAV">
            <a:hlinkClick r:id="" action="ppaction://media"/>
          </p:cNvPr>
          <p:cNvPicPr>
            <a:picLocks noRot="1" noChangeAspect="1"/>
          </p:cNvPicPr>
          <p:nvPr>
            <a:wavAudioFile r:embed="rId1" name="~PP2370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60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sr-Cyrl-RS" dirty="0" smtClean="0"/>
              <a:t>"Живот" Пројекта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</a:t>
            </a:r>
            <a:r>
              <a:rPr lang="en-US" smtClean="0"/>
              <a:t>Циклус </a:t>
            </a:r>
            <a:r>
              <a:rPr lang="en-US"/>
              <a:t>пројекта подразумева </a:t>
            </a:r>
            <a:r>
              <a:rPr lang="en-US" smtClean="0"/>
              <a:t>живот пројекта: </a:t>
            </a:r>
            <a:endParaRPr lang="sr-Cyrl-RS" smtClean="0"/>
          </a:p>
          <a:p>
            <a:pPr>
              <a:buNone/>
            </a:pPr>
            <a:r>
              <a:rPr lang="sr-Cyrl-RS" smtClean="0"/>
              <a:t>	</a:t>
            </a:r>
            <a:r>
              <a:rPr lang="en-US" smtClean="0"/>
              <a:t>Oд</a:t>
            </a:r>
            <a:r>
              <a:rPr lang="sr-Cyrl-RS" smtClean="0"/>
              <a:t> </a:t>
            </a:r>
            <a:r>
              <a:rPr lang="en-US" smtClean="0"/>
              <a:t>иницијалне идеје</a:t>
            </a:r>
            <a:r>
              <a:rPr lang="sr-Cyrl-RS" smtClean="0"/>
              <a:t> д</a:t>
            </a:r>
            <a:r>
              <a:rPr lang="en-US" smtClean="0"/>
              <a:t>о завршетка</a:t>
            </a:r>
            <a:r>
              <a:rPr lang="sr-Cyrl-RS" smtClean="0"/>
              <a:t> ...</a:t>
            </a:r>
          </a:p>
          <a:p>
            <a:pPr>
              <a:buNone/>
            </a:pPr>
            <a:r>
              <a:rPr lang="sr-Cyrl-RS" smtClean="0"/>
              <a:t>	 ... Да осигура да се власници одговорно консултују, да одговарајуће одлуке доносе </a:t>
            </a:r>
          </a:p>
          <a:p>
            <a:pPr>
              <a:buNone/>
            </a:pPr>
            <a:r>
              <a:rPr lang="sr-Cyrl-RS" smtClean="0"/>
              <a:t>	у свакој фази живота/трајања пројекта ...</a:t>
            </a:r>
            <a:endParaRPr lang="sr-Cyrl-RS"/>
          </a:p>
        </p:txBody>
      </p:sp>
      <p:pic>
        <p:nvPicPr>
          <p:cNvPr id="7" name="~PP64.WAV">
            <a:hlinkClick r:id="" action="ppaction://media"/>
          </p:cNvPr>
          <p:cNvPicPr>
            <a:picLocks noRot="1" noChangeAspect="1"/>
          </p:cNvPicPr>
          <p:nvPr>
            <a:wavAudioFile r:embed="rId1" name="~PP64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25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Менаџмент</a:t>
            </a:r>
            <a:r>
              <a:rPr lang="en-US" dirty="0"/>
              <a:t> </a:t>
            </a:r>
            <a:r>
              <a:rPr lang="en-US" dirty="0" err="1"/>
              <a:t>пројекта</a:t>
            </a:r>
            <a:r>
              <a:rPr lang="en-US" dirty="0"/>
              <a:t> 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en-US" dirty="0" err="1" smtClean="0"/>
              <a:t>прати</a:t>
            </a:r>
            <a:r>
              <a:rPr lang="en-US" dirty="0" smtClean="0"/>
              <a:t> </a:t>
            </a:r>
            <a:r>
              <a:rPr lang="en-US" dirty="0" err="1"/>
              <a:t>главне</a:t>
            </a:r>
            <a:r>
              <a:rPr lang="en-US" dirty="0"/>
              <a:t> </a:t>
            </a:r>
            <a:r>
              <a:rPr lang="en-US" dirty="0" err="1" smtClean="0"/>
              <a:t>фазе</a:t>
            </a:r>
            <a:r>
              <a:rPr lang="sr-Cyrl-RS" dirty="0" smtClean="0"/>
              <a:t> -</a:t>
            </a:r>
            <a:r>
              <a:rPr lang="en-US" dirty="0" smtClean="0"/>
              <a:t> </a:t>
            </a:r>
            <a:r>
              <a:rPr lang="en-US" dirty="0" err="1" smtClean="0"/>
              <a:t>пројекта</a:t>
            </a:r>
            <a:r>
              <a:rPr lang="sr-Cyrl-RS" dirty="0" smtClean="0"/>
              <a:t> ...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sr-Cyrl-RS"/>
              <a:t>Д</a:t>
            </a:r>
            <a:r>
              <a:rPr lang="en-US" smtClean="0"/>
              <a:t>ефиниција пројекта</a:t>
            </a:r>
            <a:endParaRPr lang="sr-Cyrl-RS" smtClean="0"/>
          </a:p>
          <a:p>
            <a:r>
              <a:rPr lang="sr-Cyrl-RS"/>
              <a:t>П</a:t>
            </a:r>
            <a:r>
              <a:rPr lang="en-US" smtClean="0"/>
              <a:t>ланирање</a:t>
            </a:r>
            <a:endParaRPr lang="sr-Cyrl-RS" smtClean="0"/>
          </a:p>
          <a:p>
            <a:r>
              <a:rPr lang="sr-Cyrl-RS"/>
              <a:t>П</a:t>
            </a:r>
            <a:r>
              <a:rPr lang="en-US" smtClean="0"/>
              <a:t>римена/</a:t>
            </a:r>
            <a:r>
              <a:rPr lang="sr-Cyrl-RS" smtClean="0"/>
              <a:t>И</a:t>
            </a:r>
            <a:r>
              <a:rPr lang="en-US" smtClean="0"/>
              <a:t>мплементација </a:t>
            </a:r>
            <a:endParaRPr lang="sr-Cyrl-RS" smtClean="0"/>
          </a:p>
          <a:p>
            <a:r>
              <a:rPr lang="sr-Cyrl-RS"/>
              <a:t>З</a:t>
            </a:r>
            <a:r>
              <a:rPr lang="en-US" smtClean="0"/>
              <a:t>авршетак </a:t>
            </a:r>
            <a:endParaRPr lang="sr-Cyrl-RS" smtClean="0"/>
          </a:p>
          <a:p>
            <a:r>
              <a:rPr lang="sr-Cyrl-RS" smtClean="0"/>
              <a:t>Е</a:t>
            </a:r>
            <a:r>
              <a:rPr lang="en-US" smtClean="0"/>
              <a:t>валуација</a:t>
            </a:r>
            <a:endParaRPr lang="sr-Cyrl-RS" smtClean="0"/>
          </a:p>
          <a:p>
            <a:r>
              <a:rPr lang="sr-Cyrl-RS" smtClean="0"/>
              <a:t>...</a:t>
            </a:r>
            <a:endParaRPr lang="sr-Cyrl-RS"/>
          </a:p>
        </p:txBody>
      </p:sp>
      <p:pic>
        <p:nvPicPr>
          <p:cNvPr id="7" name="~PP3814.WAV">
            <a:hlinkClick r:id="" action="ppaction://media"/>
          </p:cNvPr>
          <p:cNvPicPr>
            <a:picLocks noRot="1" noChangeAspect="1"/>
          </p:cNvPicPr>
          <p:nvPr>
            <a:wavAudioFile r:embed="rId1" name="~PP3814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8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496</Words>
  <Application>Microsoft Office PowerPoint</Application>
  <PresentationFormat>On-screen Show (4:3)</PresentationFormat>
  <Paragraphs>132</Paragraphs>
  <Slides>21</Slides>
  <Notes>2</Notes>
  <HiddenSlides>0</HiddenSlides>
  <MMClips>20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ЗДРАВСТВЕНИ ПРОЈЕКАТ</vt:lpstr>
      <vt:lpstr>Slide 2</vt:lpstr>
      <vt:lpstr>Slide 3</vt:lpstr>
      <vt:lpstr> </vt:lpstr>
      <vt:lpstr>Намера пројекта,  према ОЕCD/DАC, 1999. година  нумерички је …</vt:lpstr>
      <vt:lpstr>Предлог пројекта садржи најмање ...</vt:lpstr>
      <vt:lpstr>Циљ</vt:lpstr>
      <vt:lpstr>"Живот" Пројекта</vt:lpstr>
      <vt:lpstr>Менаџмент пројекта  прати главне фазе - пројекта ...</vt:lpstr>
      <vt:lpstr>Прва фаза менаџмент пројекта, Дефиниција пројекта  укључује:</vt:lpstr>
      <vt:lpstr>Друга фаза менаџмент пројекта, Планирање, израда плана пројекта укључује:</vt:lpstr>
      <vt:lpstr>Трећа фаза менаџмент пројекта, Примена/Имплементација укључује:</vt:lpstr>
      <vt:lpstr>Четврта фаза менаџмент пројекта, Завршетак/Евалуација  укључује:</vt:lpstr>
      <vt:lpstr>Менаџмент у посебним, неповољним условима→  Представљен је следећим "мото" </vt:lpstr>
      <vt:lpstr>Предуслови ...</vt:lpstr>
      <vt:lpstr>Врсте/Груписање  посебних неповољних услова ...  </vt:lpstr>
      <vt:lpstr>Општи развојни неповољни услови/ситуације:</vt:lpstr>
      <vt:lpstr>Ситуације – развој здравственог система</vt:lpstr>
      <vt:lpstr>Ситуације - трансформација, транзиција и промене ...</vt:lpstr>
      <vt:lpstr>Ситуације као последица лошег функционисања и руковођења</vt:lpstr>
      <vt:lpstr>ХВАЛА НА ПАЖЊИ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ЗДРАВСТВЕНИ ПРОЈЕКАТ</dc:title>
  <dc:creator>Katarina</dc:creator>
  <cp:lastModifiedBy>Windows User</cp:lastModifiedBy>
  <cp:revision>94</cp:revision>
  <dcterms:created xsi:type="dcterms:W3CDTF">2016-10-29T22:11:46Z</dcterms:created>
  <dcterms:modified xsi:type="dcterms:W3CDTF">2020-09-20T08:54:22Z</dcterms:modified>
</cp:coreProperties>
</file>